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notesMasterIdLst>
    <p:notesMasterId r:id="rId12"/>
  </p:notesMasterIdLst>
  <p:handoutMasterIdLst>
    <p:handoutMasterId r:id="rId13"/>
  </p:handoutMasterIdLst>
  <p:sldIdLst>
    <p:sldId id="313" r:id="rId6"/>
    <p:sldId id="319" r:id="rId7"/>
    <p:sldId id="323" r:id="rId8"/>
    <p:sldId id="320" r:id="rId9"/>
    <p:sldId id="322" r:id="rId10"/>
    <p:sldId id="318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56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AC"/>
    <a:srgbClr val="008080"/>
    <a:srgbClr val="C0C0C0"/>
    <a:srgbClr val="574500"/>
    <a:srgbClr val="221644"/>
    <a:srgbClr val="004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77" autoAdjust="0"/>
  </p:normalViewPr>
  <p:slideViewPr>
    <p:cSldViewPr>
      <p:cViewPr>
        <p:scale>
          <a:sx n="146" d="100"/>
          <a:sy n="146" d="100"/>
        </p:scale>
        <p:origin x="-2088" y="-552"/>
      </p:cViewPr>
      <p:guideLst>
        <p:guide orient="horz" pos="2160"/>
        <p:guide pos="56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D887CAA-F605-434D-A5F0-5B728562E6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7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DADBDD1-DAD8-443E-B655-F95A225646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074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DBDD1-DAD8-443E-B655-F95A225646D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486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ADBDD1-DAD8-443E-B655-F95A225646DC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486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39863" y="1989138"/>
            <a:ext cx="6859587" cy="1166812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3430588"/>
            <a:ext cx="6859587" cy="1714500"/>
          </a:xfrm>
        </p:spPr>
        <p:txBody>
          <a:bodyPr/>
          <a:lstStyle>
            <a:lvl1pPr marL="0" indent="0">
              <a:buFont typeface="Times" charset="0"/>
              <a:buNone/>
              <a:defRPr sz="22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06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01660"/>
            <a:ext cx="6035675" cy="864096"/>
          </a:xfrm>
        </p:spPr>
        <p:txBody>
          <a:bodyPr/>
          <a:lstStyle>
            <a:lvl1pPr>
              <a:defRPr sz="2300" b="1"/>
            </a:lvl1pPr>
          </a:lstStyle>
          <a:p>
            <a:r>
              <a:rPr lang="de-DE" smtClean="0"/>
              <a:t>Titelmasterformat durch Klicken bearbeiten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423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050"/>
            <a:ext cx="9180513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0" y="5164138"/>
            <a:ext cx="91440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>
              <a:defRPr/>
            </a:pPr>
            <a:r>
              <a:rPr lang="en-GB" sz="1400" dirty="0" smtClean="0">
                <a:solidFill>
                  <a:srgbClr val="00B0AC"/>
                </a:solidFill>
                <a:latin typeface="Arial" charset="0"/>
                <a:cs typeface="Arial" charset="0"/>
              </a:rPr>
              <a:t>www.geant.net</a:t>
            </a:r>
          </a:p>
          <a:p>
            <a:pPr algn="ctr">
              <a:defRPr/>
            </a:pPr>
            <a:endParaRPr lang="en-GB" sz="400" dirty="0" smtClean="0">
              <a:solidFill>
                <a:srgbClr val="00B0AC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en-GB" sz="300" dirty="0" smtClean="0">
                <a:solidFill>
                  <a:srgbClr val="00B0AC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en-GB" sz="1000" dirty="0" smtClean="0">
                <a:solidFill>
                  <a:srgbClr val="00B0AC"/>
                </a:solidFill>
                <a:latin typeface="Arial" charset="0"/>
                <a:cs typeface="Arial" charset="0"/>
              </a:rPr>
              <a:t>www.twitter.com/GEANTnews  |  www.facebook.com/GEANTnetwork  |  www.youtube.com/GEANTtv</a:t>
            </a:r>
          </a:p>
        </p:txBody>
      </p:sp>
      <p:sp>
        <p:nvSpPr>
          <p:cNvPr id="4" name="Text Placeholder 2"/>
          <p:cNvSpPr txBox="1">
            <a:spLocks/>
          </p:cNvSpPr>
          <p:nvPr userDrawn="1"/>
        </p:nvSpPr>
        <p:spPr>
          <a:xfrm>
            <a:off x="0" y="4724400"/>
            <a:ext cx="9180513" cy="3381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000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>
                <a:solidFill>
                  <a:srgbClr val="00B0AC"/>
                </a:solidFill>
                <a:cs typeface="Arial" pitchFamily="34" charset="0"/>
              </a:rPr>
              <a:t>Connect | Communicate | Collaborate</a:t>
            </a:r>
          </a:p>
        </p:txBody>
      </p:sp>
    </p:spTree>
    <p:extLst>
      <p:ext uri="{BB962C8B-B14F-4D97-AF65-F5344CB8AC3E}">
        <p14:creationId xmlns:p14="http://schemas.microsoft.com/office/powerpoint/2010/main" val="373968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813"/>
            <a:ext cx="9180513" cy="68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318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33375"/>
            <a:ext cx="6035675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Click to edit Master title style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8583613" y="6556375"/>
            <a:ext cx="45243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fld id="{FC0DA9E5-76AC-4CDE-933B-F0FE63CB678B}" type="slidenum">
              <a:rPr lang="en-GB" sz="1100">
                <a:solidFill>
                  <a:schemeClr val="bg1"/>
                </a:solidFill>
                <a:latin typeface="Arial" charset="0"/>
              </a:rPr>
              <a:pPr/>
              <a:t>‹#›</a:t>
            </a:fld>
            <a:endParaRPr lang="en-GB" sz="11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30" name="TextBox 3"/>
          <p:cNvSpPr txBox="1">
            <a:spLocks noChangeArrowheads="1"/>
          </p:cNvSpPr>
          <p:nvPr/>
        </p:nvSpPr>
        <p:spPr bwMode="auto">
          <a:xfrm>
            <a:off x="481013" y="6575425"/>
            <a:ext cx="28797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defRPr/>
            </a:pPr>
            <a:r>
              <a:rPr lang="en-GB" sz="1000" dirty="0" smtClean="0">
                <a:solidFill>
                  <a:srgbClr val="0A6877"/>
                </a:solidFill>
                <a:latin typeface="Arial" charset="0"/>
              </a:rPr>
              <a:t>Connect | Communicate | Collaborate</a:t>
            </a:r>
          </a:p>
          <a:p>
            <a:pPr>
              <a:defRPr/>
            </a:pP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2" r:id="rId2"/>
    <p:sldLayoutId id="2147483814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4359"/>
        </a:buClr>
        <a:buSzPct val="100000"/>
        <a:buFont typeface="Times" charset="0"/>
        <a:buBlip>
          <a:blip r:embed="rId6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76288" indent="-342900" algn="l" rtl="0" eaLnBrk="1" fontAlgn="base" hangingPunct="1">
        <a:spcBef>
          <a:spcPct val="20000"/>
        </a:spcBef>
        <a:spcAft>
          <a:spcPct val="0"/>
        </a:spcAft>
        <a:buSzPct val="80000"/>
        <a:buFont typeface="Times" charset="0"/>
        <a:buBlip>
          <a:blip r:embed="rId6"/>
        </a:buBlip>
        <a:defRPr>
          <a:solidFill>
            <a:schemeClr val="tx1"/>
          </a:solidFill>
          <a:latin typeface="+mn-lt"/>
        </a:defRPr>
      </a:lvl2pPr>
      <a:lvl3pPr marL="1200150" indent="-342900" algn="l" rtl="0" eaLnBrk="1" fontAlgn="base" hangingPunct="1">
        <a:spcBef>
          <a:spcPct val="20000"/>
        </a:spcBef>
        <a:spcAft>
          <a:spcPct val="0"/>
        </a:spcAft>
        <a:buClr>
          <a:srgbClr val="004359"/>
        </a:buClr>
        <a:buSzPct val="125000"/>
        <a:buChar char="–"/>
        <a:defRPr i="1">
          <a:solidFill>
            <a:schemeClr val="tx1"/>
          </a:solidFill>
          <a:latin typeface="+mn-lt"/>
        </a:defRPr>
      </a:lvl3pPr>
      <a:lvl4pPr marL="1633538" indent="-342900" algn="l" rtl="0" eaLnBrk="1" fontAlgn="base" hangingPunct="1">
        <a:spcBef>
          <a:spcPct val="20000"/>
        </a:spcBef>
        <a:spcAft>
          <a:spcPct val="0"/>
        </a:spcAft>
        <a:buClr>
          <a:srgbClr val="004359"/>
        </a:buClr>
        <a:buSzPct val="125000"/>
        <a:buChar char="–"/>
        <a:defRPr i="1">
          <a:solidFill>
            <a:schemeClr val="tx1"/>
          </a:solidFill>
          <a:latin typeface="+mn-lt"/>
        </a:defRPr>
      </a:lvl4pPr>
      <a:lvl5pPr marL="2054225" indent="-342900" algn="l" rtl="0" eaLnBrk="1" fontAlgn="base" hangingPunct="1">
        <a:spcBef>
          <a:spcPct val="20000"/>
        </a:spcBef>
        <a:spcAft>
          <a:spcPct val="0"/>
        </a:spcAft>
        <a:buClr>
          <a:srgbClr val="004359"/>
        </a:buClr>
        <a:buSzPct val="125000"/>
        <a:buChar char="–"/>
        <a:defRPr i="1">
          <a:solidFill>
            <a:schemeClr val="tx1"/>
          </a:solidFill>
          <a:latin typeface="+mn-lt"/>
        </a:defRPr>
      </a:lvl5pPr>
      <a:lvl6pPr marL="2511425" indent="-342900" algn="l" rtl="0" eaLnBrk="1" fontAlgn="base" hangingPunct="1">
        <a:spcBef>
          <a:spcPct val="20000"/>
        </a:spcBef>
        <a:spcAft>
          <a:spcPct val="0"/>
        </a:spcAft>
        <a:buClr>
          <a:srgbClr val="004359"/>
        </a:buClr>
        <a:buSzPct val="125000"/>
        <a:buChar char="–"/>
        <a:defRPr i="1">
          <a:solidFill>
            <a:schemeClr val="tx1"/>
          </a:solidFill>
          <a:latin typeface="+mn-lt"/>
        </a:defRPr>
      </a:lvl6pPr>
      <a:lvl7pPr marL="2968625" indent="-342900" algn="l" rtl="0" eaLnBrk="1" fontAlgn="base" hangingPunct="1">
        <a:spcBef>
          <a:spcPct val="20000"/>
        </a:spcBef>
        <a:spcAft>
          <a:spcPct val="0"/>
        </a:spcAft>
        <a:buClr>
          <a:srgbClr val="004359"/>
        </a:buClr>
        <a:buSzPct val="125000"/>
        <a:buChar char="–"/>
        <a:defRPr i="1">
          <a:solidFill>
            <a:schemeClr val="tx1"/>
          </a:solidFill>
          <a:latin typeface="+mn-lt"/>
        </a:defRPr>
      </a:lvl7pPr>
      <a:lvl8pPr marL="3425825" indent="-342900" algn="l" rtl="0" eaLnBrk="1" fontAlgn="base" hangingPunct="1">
        <a:spcBef>
          <a:spcPct val="20000"/>
        </a:spcBef>
        <a:spcAft>
          <a:spcPct val="0"/>
        </a:spcAft>
        <a:buClr>
          <a:srgbClr val="004359"/>
        </a:buClr>
        <a:buSzPct val="125000"/>
        <a:buChar char="–"/>
        <a:defRPr i="1">
          <a:solidFill>
            <a:schemeClr val="tx1"/>
          </a:solidFill>
          <a:latin typeface="+mn-lt"/>
        </a:defRPr>
      </a:lvl8pPr>
      <a:lvl9pPr marL="3883025" indent="-342900" algn="l" rtl="0" eaLnBrk="1" fontAlgn="base" hangingPunct="1">
        <a:spcBef>
          <a:spcPct val="20000"/>
        </a:spcBef>
        <a:spcAft>
          <a:spcPct val="0"/>
        </a:spcAft>
        <a:buClr>
          <a:srgbClr val="004359"/>
        </a:buClr>
        <a:buSzPct val="125000"/>
        <a:buChar char="–"/>
        <a:defRPr i="1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intranet.geant.net/JRA0/GEANT-TrustBroker/SitePages/Home.aspx" TargetMode="External"/><Relationship Id="rId3" Type="http://schemas.openxmlformats.org/officeDocument/2006/relationships/hyperlink" Target="mailto:geant-trustbroker@lists.lrz.de?subject=G%C3%A9ant-TrustBrok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99593" y="1989138"/>
            <a:ext cx="7399858" cy="1166812"/>
          </a:xfrm>
        </p:spPr>
        <p:txBody>
          <a:bodyPr/>
          <a:lstStyle/>
          <a:p>
            <a:pPr algn="ctr" eaLnBrk="1" hangingPunct="1"/>
            <a:r>
              <a:rPr lang="en-US" sz="4000" dirty="0" err="1" smtClean="0"/>
              <a:t>Géant</a:t>
            </a:r>
            <a:r>
              <a:rPr lang="en-US" sz="4000" dirty="0" err="1" smtClean="0"/>
              <a:t>-</a:t>
            </a:r>
            <a:r>
              <a:rPr lang="en-US" sz="4000" dirty="0" err="1" smtClean="0"/>
              <a:t>TrustBroker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project overview</a:t>
            </a:r>
            <a:endParaRPr lang="en-GB" sz="4000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99593" y="3430588"/>
            <a:ext cx="7399858" cy="2806724"/>
          </a:xfrm>
        </p:spPr>
        <p:txBody>
          <a:bodyPr/>
          <a:lstStyle/>
          <a:p>
            <a:pPr algn="ctr" eaLnBrk="1" hangingPunct="1"/>
            <a:endParaRPr lang="en-GB" sz="1600" dirty="0" smtClean="0"/>
          </a:p>
          <a:p>
            <a:pPr algn="ctr" eaLnBrk="1" hangingPunct="1"/>
            <a:r>
              <a:rPr lang="en-GB" sz="1600" dirty="0" smtClean="0"/>
              <a:t>Slides assembled by the </a:t>
            </a:r>
            <a:r>
              <a:rPr lang="en-GB" sz="1600" dirty="0" err="1" smtClean="0"/>
              <a:t>G</a:t>
            </a:r>
            <a:r>
              <a:rPr lang="en-GB" sz="1600" dirty="0" err="1" smtClean="0"/>
              <a:t>éant-TrustBroker</a:t>
            </a:r>
            <a:r>
              <a:rPr lang="en-GB" sz="1600" dirty="0" smtClean="0"/>
              <a:t> team at </a:t>
            </a:r>
            <a:br>
              <a:rPr lang="en-GB" sz="1600" dirty="0" smtClean="0"/>
            </a:br>
            <a:r>
              <a:rPr lang="en-GB" sz="1600" dirty="0" smtClean="0"/>
              <a:t>Leibniz </a:t>
            </a:r>
            <a:r>
              <a:rPr lang="en-GB" sz="1600" dirty="0" smtClean="0"/>
              <a:t>Supercomputing </a:t>
            </a:r>
            <a:r>
              <a:rPr lang="en-GB" sz="1600" dirty="0" smtClean="0"/>
              <a:t>Centre, Germany </a:t>
            </a:r>
            <a:br>
              <a:rPr lang="en-GB" sz="1600" dirty="0" smtClean="0"/>
            </a:br>
            <a:r>
              <a:rPr lang="en-GB" sz="1600" dirty="0" smtClean="0"/>
              <a:t>for a </a:t>
            </a:r>
            <a:r>
              <a:rPr lang="en-GB" sz="1600" dirty="0" smtClean="0"/>
              <a:t>short </a:t>
            </a:r>
            <a:r>
              <a:rPr lang="en-GB" sz="1600" dirty="0" smtClean="0"/>
              <a:t>presentation by </a:t>
            </a:r>
          </a:p>
          <a:p>
            <a:pPr algn="ctr" eaLnBrk="1" hangingPunct="1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err="1" smtClean="0">
                <a:solidFill>
                  <a:schemeClr val="accent2"/>
                </a:solidFill>
              </a:rPr>
              <a:t>Licia</a:t>
            </a:r>
            <a:r>
              <a:rPr lang="en-GB" dirty="0" smtClean="0">
                <a:solidFill>
                  <a:schemeClr val="accent2"/>
                </a:solidFill>
              </a:rPr>
              <a:t> Florio</a:t>
            </a:r>
            <a:endParaRPr lang="en-GB" dirty="0" smtClean="0">
              <a:solidFill>
                <a:schemeClr val="accent2"/>
              </a:solidFill>
            </a:endParaRPr>
          </a:p>
          <a:p>
            <a:pPr algn="ctr" eaLnBrk="1" hangingPunct="1"/>
            <a:r>
              <a:rPr lang="en-GB" sz="1600" dirty="0" smtClean="0"/>
              <a:t>at the </a:t>
            </a:r>
            <a:r>
              <a:rPr lang="en-GB" dirty="0" smtClean="0"/>
              <a:t>TF</a:t>
            </a:r>
            <a:r>
              <a:rPr lang="en-GB" dirty="0" smtClean="0"/>
              <a:t>-EMC2 </a:t>
            </a:r>
            <a:r>
              <a:rPr lang="en-GB" dirty="0" smtClean="0"/>
              <a:t>meeting</a:t>
            </a:r>
          </a:p>
          <a:p>
            <a:pPr algn="ctr" eaLnBrk="1" hangingPunct="1"/>
            <a:endParaRPr lang="en-GB" dirty="0" smtClean="0"/>
          </a:p>
          <a:p>
            <a:pPr algn="ctr" eaLnBrk="1" hangingPunct="1"/>
            <a:endParaRPr lang="en-GB" dirty="0" smtClean="0"/>
          </a:p>
          <a:p>
            <a:pPr algn="ctr" eaLnBrk="1" hangingPunct="1"/>
            <a:r>
              <a:rPr lang="en-GB" sz="1800" dirty="0" smtClean="0"/>
              <a:t>Zurich, Switzerland                                                   February 11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, 2014</a:t>
            </a:r>
            <a:endParaRPr lang="en-GB" sz="1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6035675" cy="868363"/>
          </a:xfrm>
        </p:spPr>
        <p:txBody>
          <a:bodyPr anchor="ctr"/>
          <a:lstStyle/>
          <a:p>
            <a:r>
              <a:rPr lang="en-GB" dirty="0" err="1" smtClean="0"/>
              <a:t>G</a:t>
            </a:r>
            <a:r>
              <a:rPr lang="en-GB" dirty="0" err="1" smtClean="0"/>
              <a:t>éant-TrustBroker</a:t>
            </a:r>
            <a:r>
              <a:rPr lang="en-GB" dirty="0" smtClean="0"/>
              <a:t> [GNTB]: </a:t>
            </a:r>
            <a:br>
              <a:rPr lang="en-GB" dirty="0" smtClean="0"/>
            </a:br>
            <a:r>
              <a:rPr lang="en-GB" dirty="0" smtClean="0"/>
              <a:t>The basic idea</a:t>
            </a:r>
            <a:endParaRPr lang="en-GB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373188"/>
            <a:ext cx="7918648" cy="5008140"/>
          </a:xfrm>
        </p:spPr>
        <p:txBody>
          <a:bodyPr/>
          <a:lstStyle/>
          <a:p>
            <a:r>
              <a:rPr lang="en-US" dirty="0" smtClean="0"/>
              <a:t>Our goal from the user’s perspective:</a:t>
            </a:r>
            <a:br>
              <a:rPr lang="en-US" dirty="0" smtClean="0"/>
            </a:br>
            <a:r>
              <a:rPr lang="en-US" dirty="0" smtClean="0"/>
              <a:t>Let users login to and </a:t>
            </a:r>
            <a:r>
              <a:rPr lang="en-US" dirty="0" smtClean="0">
                <a:solidFill>
                  <a:schemeClr val="bg2"/>
                </a:solidFill>
              </a:rPr>
              <a:t>use federation-external service providers </a:t>
            </a:r>
            <a:r>
              <a:rPr lang="en-US" dirty="0" smtClean="0"/>
              <a:t>(SPs) by connecting them to their identity provider (IDP) independent of federation borders and </a:t>
            </a:r>
            <a:r>
              <a:rPr lang="en-US" dirty="0" smtClean="0">
                <a:solidFill>
                  <a:srgbClr val="0D8B9F"/>
                </a:solidFill>
              </a:rPr>
              <a:t>without involving manual setup work by SP and IDP admins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More technical:</a:t>
            </a:r>
          </a:p>
          <a:p>
            <a:pPr lvl="1"/>
            <a:r>
              <a:rPr lang="en-US" dirty="0" smtClean="0"/>
              <a:t>GNTB facilitates the </a:t>
            </a:r>
            <a:r>
              <a:rPr lang="en-US" dirty="0" smtClean="0">
                <a:solidFill>
                  <a:srgbClr val="0D8B9F"/>
                </a:solidFill>
              </a:rPr>
              <a:t>user-triggered, on-demand exchange of IDP and SP metadata </a:t>
            </a:r>
            <a:r>
              <a:rPr lang="en-US" dirty="0" smtClean="0"/>
              <a:t>as basis for SAML-based </a:t>
            </a:r>
            <a:r>
              <a:rPr lang="en-US" dirty="0" err="1" smtClean="0"/>
              <a:t>AuthNZ</a:t>
            </a:r>
            <a:endParaRPr lang="en-US" dirty="0"/>
          </a:p>
          <a:p>
            <a:pPr lvl="1"/>
            <a:r>
              <a:rPr lang="en-US" dirty="0" smtClean="0"/>
              <a:t>GNTB therefore </a:t>
            </a:r>
            <a:r>
              <a:rPr lang="en-US" i="1" dirty="0" smtClean="0">
                <a:solidFill>
                  <a:srgbClr val="0D8B9F"/>
                </a:solidFill>
              </a:rPr>
              <a:t>complements</a:t>
            </a:r>
            <a:r>
              <a:rPr lang="en-US" dirty="0" smtClean="0">
                <a:solidFill>
                  <a:srgbClr val="0D8B9F"/>
                </a:solidFill>
              </a:rPr>
              <a:t> </a:t>
            </a:r>
            <a:r>
              <a:rPr lang="en-US" dirty="0" smtClean="0"/>
              <a:t>existing </a:t>
            </a:r>
          </a:p>
          <a:p>
            <a:pPr lvl="2"/>
            <a:r>
              <a:rPr lang="en-US" i="0" dirty="0" smtClean="0"/>
              <a:t>NREN and community federations</a:t>
            </a:r>
          </a:p>
          <a:p>
            <a:pPr lvl="2"/>
            <a:r>
              <a:rPr lang="en-US" i="0" dirty="0"/>
              <a:t>i</a:t>
            </a:r>
            <a:r>
              <a:rPr lang="en-US" i="0" dirty="0" smtClean="0"/>
              <a:t>nter-federations (e.g., </a:t>
            </a:r>
            <a:r>
              <a:rPr lang="en-US" i="0" dirty="0" err="1" smtClean="0"/>
              <a:t>eduGAIN</a:t>
            </a:r>
            <a:r>
              <a:rPr lang="en-US" i="0" dirty="0" smtClean="0"/>
              <a:t>)</a:t>
            </a:r>
          </a:p>
          <a:p>
            <a:pPr lvl="1"/>
            <a:r>
              <a:rPr lang="en-US" dirty="0" smtClean="0"/>
              <a:t>GNTB will </a:t>
            </a:r>
            <a:r>
              <a:rPr lang="en-US" dirty="0" smtClean="0">
                <a:solidFill>
                  <a:srgbClr val="0D8B9F"/>
                </a:solidFill>
              </a:rPr>
              <a:t>automate the setup of IDP-SP communication</a:t>
            </a:r>
          </a:p>
          <a:p>
            <a:pPr lvl="2"/>
            <a:r>
              <a:rPr lang="en-US" dirty="0" smtClean="0"/>
              <a:t>including</a:t>
            </a:r>
            <a:r>
              <a:rPr lang="en-US" i="0" dirty="0" smtClean="0"/>
              <a:t> </a:t>
            </a:r>
            <a:r>
              <a:rPr lang="en-US" i="0" dirty="0" smtClean="0">
                <a:solidFill>
                  <a:srgbClr val="0D8B9F"/>
                </a:solidFill>
              </a:rPr>
              <a:t>user attribute conversion </a:t>
            </a:r>
            <a:r>
              <a:rPr lang="en-US" i="0" dirty="0" smtClean="0"/>
              <a:t>when data schemas differ</a:t>
            </a:r>
          </a:p>
          <a:p>
            <a:pPr lvl="2"/>
            <a:r>
              <a:rPr lang="en-US" dirty="0" smtClean="0"/>
              <a:t>excluding</a:t>
            </a:r>
            <a:r>
              <a:rPr lang="en-US" i="0" dirty="0" smtClean="0"/>
              <a:t> organizational aspects such as the need for written contracts between certain (commercial) SPs and IDPs</a:t>
            </a:r>
            <a:endParaRPr lang="en-US" i="0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260350"/>
            <a:ext cx="6035675" cy="868363"/>
          </a:xfrm>
        </p:spPr>
        <p:txBody>
          <a:bodyPr anchor="ctr"/>
          <a:lstStyle/>
          <a:p>
            <a:r>
              <a:rPr lang="en-GB" dirty="0" smtClean="0"/>
              <a:t>Background: </a:t>
            </a:r>
            <a:br>
              <a:rPr lang="en-GB" dirty="0" smtClean="0"/>
            </a:br>
            <a:r>
              <a:rPr lang="en-GB" dirty="0" smtClean="0"/>
              <a:t>Where are we today without GNTB</a:t>
            </a:r>
            <a:r>
              <a:rPr lang="en-GB" dirty="0" smtClean="0"/>
              <a:t>?</a:t>
            </a:r>
            <a:endParaRPr lang="en-GB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373188"/>
            <a:ext cx="8134672" cy="5152156"/>
          </a:xfrm>
        </p:spPr>
        <p:txBody>
          <a:bodyPr/>
          <a:lstStyle/>
          <a:p>
            <a:r>
              <a:rPr lang="en-US" dirty="0" smtClean="0"/>
              <a:t>Historically, we have two types of federations:</a:t>
            </a:r>
          </a:p>
          <a:p>
            <a:pPr lvl="1"/>
            <a:r>
              <a:rPr lang="en-US" dirty="0" smtClean="0"/>
              <a:t>National federations operated by NRENs</a:t>
            </a:r>
          </a:p>
          <a:p>
            <a:pPr lvl="1"/>
            <a:r>
              <a:rPr lang="en-US" dirty="0" smtClean="0"/>
              <a:t>Community federations operated by </a:t>
            </a:r>
            <a:br>
              <a:rPr lang="en-US" dirty="0" smtClean="0"/>
            </a:br>
            <a:r>
              <a:rPr lang="en-US" dirty="0" smtClean="0"/>
              <a:t>research communities / projects</a:t>
            </a:r>
          </a:p>
          <a:p>
            <a:r>
              <a:rPr lang="en-US" dirty="0" smtClean="0"/>
              <a:t>The resulting problem:</a:t>
            </a:r>
            <a:br>
              <a:rPr lang="en-US" dirty="0" smtClean="0"/>
            </a:br>
            <a:r>
              <a:rPr lang="en-US" dirty="0" smtClean="0"/>
              <a:t>Users can only access a service when its SP and </a:t>
            </a:r>
            <a:br>
              <a:rPr lang="en-US" dirty="0" smtClean="0"/>
            </a:br>
            <a:r>
              <a:rPr lang="en-US" dirty="0" smtClean="0"/>
              <a:t>the user’s IDP are members in the same federation.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eduGAIN</a:t>
            </a:r>
            <a:r>
              <a:rPr lang="en-US" dirty="0" smtClean="0"/>
              <a:t> solution approach:</a:t>
            </a:r>
            <a:br>
              <a:rPr lang="en-US" dirty="0" smtClean="0"/>
            </a:br>
            <a:r>
              <a:rPr lang="en-US" dirty="0" smtClean="0"/>
              <a:t>Build a federation-of-federations-style inter-federation.</a:t>
            </a:r>
          </a:p>
          <a:p>
            <a:r>
              <a:rPr lang="en-US" dirty="0" err="1" smtClean="0">
                <a:solidFill>
                  <a:srgbClr val="0D8B9F"/>
                </a:solidFill>
              </a:rPr>
              <a:t>eduGAIN</a:t>
            </a:r>
            <a:r>
              <a:rPr lang="en-US" dirty="0" smtClean="0">
                <a:solidFill>
                  <a:srgbClr val="0D8B9F"/>
                </a:solidFill>
              </a:rPr>
              <a:t> is great, but inter-federations bring new issues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Additional contracts increase the overall </a:t>
            </a:r>
            <a:r>
              <a:rPr lang="en-US" dirty="0" smtClean="0">
                <a:solidFill>
                  <a:srgbClr val="0D8B9F"/>
                </a:solidFill>
              </a:rPr>
              <a:t>complexity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D8B9F"/>
                </a:solidFill>
              </a:rPr>
              <a:t>inter-federation schema </a:t>
            </a:r>
            <a:r>
              <a:rPr lang="en-US" dirty="0" smtClean="0"/>
              <a:t>(i.e., available user attributes) is only the common denominator of NREN federations; thus, </a:t>
            </a:r>
            <a:r>
              <a:rPr lang="en-US" dirty="0" err="1" smtClean="0"/>
              <a:t>eduGAIN</a:t>
            </a:r>
            <a:r>
              <a:rPr lang="en-US" dirty="0" smtClean="0"/>
              <a:t> SPs may not get all the attributes they require for full service functionality.</a:t>
            </a:r>
          </a:p>
          <a:p>
            <a:pPr lvl="1"/>
            <a:r>
              <a:rPr lang="en-US" dirty="0" smtClean="0"/>
              <a:t>IDPs still need to set up technical stuff, e.g., attribute filters/release policies, manually. Therefore, </a:t>
            </a:r>
            <a:r>
              <a:rPr lang="en-US" dirty="0" smtClean="0">
                <a:solidFill>
                  <a:srgbClr val="0D8B9F"/>
                </a:solidFill>
              </a:rPr>
              <a:t>users cannot use new SPs immediately</a:t>
            </a:r>
            <a:r>
              <a:rPr lang="en-US" dirty="0" smtClean="0"/>
              <a:t>.</a:t>
            </a:r>
          </a:p>
        </p:txBody>
      </p:sp>
      <p:pic>
        <p:nvPicPr>
          <p:cNvPr id="3" name="Picture 2" descr="current_situat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309" y="1268760"/>
            <a:ext cx="2865691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931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260350"/>
            <a:ext cx="60356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kern="0" dirty="0" err="1" smtClean="0"/>
              <a:t>G</a:t>
            </a:r>
            <a:r>
              <a:rPr lang="en-GB" kern="0" dirty="0" err="1" smtClean="0"/>
              <a:t>éant-TrustBroker’s</a:t>
            </a:r>
            <a:r>
              <a:rPr lang="en-GB" kern="0" dirty="0" smtClean="0"/>
              <a:t> scope</a:t>
            </a:r>
            <a:endParaRPr lang="en-GB" kern="0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373188"/>
            <a:ext cx="8350696" cy="5152156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GNTB is…</a:t>
            </a:r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spcAft>
                <a:spcPts val="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solidFill>
                  <a:srgbClr val="0D8B9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metadata registry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SPs and IDPs upload </a:t>
            </a:r>
            <a:b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their metadata just like in other federations.</a:t>
            </a:r>
          </a:p>
          <a:p>
            <a:pPr lvl="1">
              <a:spcAft>
                <a:spcPts val="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solidFill>
                  <a:srgbClr val="0D8B9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user attribute conversion rule repository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Inter-federation conversion rules can be </a:t>
            </a:r>
            <a:b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shared and re-used by other IDPs. </a:t>
            </a:r>
          </a:p>
          <a:p>
            <a:pPr lvl="1">
              <a:spcAft>
                <a:spcPts val="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dirty="0" smtClean="0">
                <a:solidFill>
                  <a:srgbClr val="0D8B9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virtual IDP and SP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GNTB seamlessly integrates </a:t>
            </a:r>
            <a:b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into standard SAML workflows to “connect” SPs </a:t>
            </a:r>
            <a:b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and IDPs on demand. “Connecting” entities includes the exchange of metadata and the automated setup of user attribute conversion rules.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GNTB </a:t>
            </a:r>
            <a:r>
              <a:rPr lang="en-US" dirty="0" smtClean="0">
                <a:solidFill>
                  <a:srgbClr val="0D8B9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automates the technical setup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of IDP-SP communication as far as possible. Manual approval steps are optional.</a:t>
            </a:r>
          </a:p>
          <a:p>
            <a:pPr>
              <a:spcAft>
                <a:spcPts val="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GNTB does not handle organizational aspects, such as the demand for written contracts with commercial SPs.</a:t>
            </a:r>
          </a:p>
          <a:p>
            <a:pPr>
              <a:spcAft>
                <a:spcPts val="0"/>
              </a:spcAft>
            </a:pPr>
            <a:r>
              <a:rPr lang="en-US" dirty="0" err="1" smtClean="0">
                <a:solidFill>
                  <a:srgbClr val="0D8B9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eduGAIN</a:t>
            </a:r>
            <a:r>
              <a:rPr lang="en-US" dirty="0" smtClean="0">
                <a:solidFill>
                  <a:srgbClr val="0D8B9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and GNTB complement each other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spcAft>
                <a:spcPts val="0"/>
              </a:spcAft>
            </a:pPr>
            <a:r>
              <a:rPr lang="en-US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eduGAIN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is the organizationally profound, long-term solution</a:t>
            </a:r>
          </a:p>
          <a:p>
            <a:pPr lvl="1">
              <a:spcAft>
                <a:spcPts val="0"/>
              </a:spcAft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GNTB allows for the quick setup of all technical aspects</a:t>
            </a:r>
            <a:endParaRPr lang="en-US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 descr="future_situati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196752"/>
            <a:ext cx="3419872" cy="252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23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373188"/>
            <a:ext cx="8278688" cy="4936132"/>
          </a:xfrm>
        </p:spPr>
        <p:txBody>
          <a:bodyPr/>
          <a:lstStyle/>
          <a:p>
            <a:pPr marL="444500" indent="-444500" defTabSz="915988"/>
            <a:endParaRPr lang="en-US" b="1" dirty="0"/>
          </a:p>
          <a:p>
            <a:r>
              <a:rPr lang="de-DE" dirty="0" smtClean="0"/>
              <a:t>GNTB </a:t>
            </a:r>
            <a:r>
              <a:rPr lang="de-DE" dirty="0" err="1" smtClean="0"/>
              <a:t>is</a:t>
            </a:r>
            <a:r>
              <a:rPr lang="de-DE" dirty="0" smtClean="0"/>
              <a:t> a GN3+ Open Call </a:t>
            </a:r>
            <a:r>
              <a:rPr lang="de-DE" dirty="0" err="1" smtClean="0"/>
              <a:t>project</a:t>
            </a:r>
            <a:r>
              <a:rPr lang="de-DE" dirty="0" smtClean="0"/>
              <a:t> (10/2013 – 03/2015)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milestone</a:t>
            </a:r>
            <a:r>
              <a:rPr lang="de-DE" dirty="0" smtClean="0"/>
              <a:t> </a:t>
            </a:r>
            <a:r>
              <a:rPr lang="de-DE" dirty="0" err="1" smtClean="0"/>
              <a:t>document</a:t>
            </a:r>
            <a:r>
              <a:rPr lang="de-DE" dirty="0" smtClean="0"/>
              <a:t> </a:t>
            </a:r>
            <a:r>
              <a:rPr lang="de-DE" dirty="0" err="1" smtClean="0"/>
              <a:t>describing</a:t>
            </a:r>
            <a:r>
              <a:rPr lang="de-DE" dirty="0" smtClean="0"/>
              <a:t> </a:t>
            </a:r>
            <a:r>
              <a:rPr lang="de-DE" dirty="0" err="1" smtClean="0"/>
              <a:t>GNTB‘s</a:t>
            </a:r>
            <a:r>
              <a:rPr lang="de-DE" dirty="0" smtClean="0"/>
              <a:t> </a:t>
            </a:r>
            <a:r>
              <a:rPr lang="de-DE" dirty="0" err="1" smtClean="0"/>
              <a:t>technical</a:t>
            </a:r>
            <a:r>
              <a:rPr lang="de-DE" dirty="0" smtClean="0"/>
              <a:t> </a:t>
            </a:r>
            <a:r>
              <a:rPr lang="de-DE" dirty="0" err="1" smtClean="0"/>
              <a:t>workflows</a:t>
            </a:r>
            <a:r>
              <a:rPr lang="de-DE" dirty="0" smtClean="0"/>
              <a:t> in </a:t>
            </a:r>
            <a:r>
              <a:rPr lang="de-DE" dirty="0" err="1" smtClean="0"/>
              <a:t>detail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GN </a:t>
            </a:r>
            <a:r>
              <a:rPr lang="de-DE" dirty="0" err="1" smtClean="0"/>
              <a:t>intranet</a:t>
            </a:r>
            <a:r>
              <a:rPr lang="de-DE" dirty="0" smtClean="0"/>
              <a:t>.</a:t>
            </a:r>
          </a:p>
          <a:p>
            <a:r>
              <a:rPr lang="de-DE" dirty="0" err="1" smtClean="0"/>
              <a:t>GNTB‘s</a:t>
            </a:r>
            <a:r>
              <a:rPr lang="de-DE" dirty="0" smtClean="0"/>
              <a:t> SAML-</a:t>
            </a:r>
            <a:r>
              <a:rPr lang="de-DE" dirty="0" err="1" smtClean="0"/>
              <a:t>based</a:t>
            </a:r>
            <a:r>
              <a:rPr lang="de-DE" dirty="0" smtClean="0"/>
              <a:t> </a:t>
            </a:r>
            <a:r>
              <a:rPr lang="de-DE" dirty="0" err="1" smtClean="0"/>
              <a:t>core</a:t>
            </a:r>
            <a:r>
              <a:rPr lang="de-DE" dirty="0" smtClean="0"/>
              <a:t> </a:t>
            </a:r>
            <a:r>
              <a:rPr lang="de-DE" dirty="0" err="1" smtClean="0"/>
              <a:t>workflow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submitted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Internet-</a:t>
            </a: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IETF in </a:t>
            </a:r>
            <a:r>
              <a:rPr lang="de-DE" dirty="0" err="1" smtClean="0"/>
              <a:t>summer</a:t>
            </a:r>
            <a:r>
              <a:rPr lang="de-DE" dirty="0" smtClean="0"/>
              <a:t> 2014.</a:t>
            </a:r>
          </a:p>
          <a:p>
            <a:r>
              <a:rPr lang="de-DE" dirty="0" err="1" smtClean="0"/>
              <a:t>We‘re</a:t>
            </a:r>
            <a:r>
              <a:rPr lang="de-DE" dirty="0" smtClean="0"/>
              <a:t> </a:t>
            </a:r>
            <a:r>
              <a:rPr lang="de-DE" dirty="0" err="1" smtClean="0"/>
              <a:t>working</a:t>
            </a:r>
            <a:r>
              <a:rPr lang="de-DE" dirty="0" smtClean="0"/>
              <a:t> on a </a:t>
            </a:r>
            <a:r>
              <a:rPr lang="de-DE" dirty="0" err="1" smtClean="0">
                <a:solidFill>
                  <a:srgbClr val="0D8B9F"/>
                </a:solidFill>
              </a:rPr>
              <a:t>Shibboleth-based</a:t>
            </a:r>
            <a:r>
              <a:rPr lang="de-DE" dirty="0" smtClean="0">
                <a:solidFill>
                  <a:srgbClr val="0D8B9F"/>
                </a:solidFill>
              </a:rPr>
              <a:t> prototype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smtClean="0">
                <a:solidFill>
                  <a:srgbClr val="0D8B9F"/>
                </a:solidFill>
              </a:rPr>
              <a:t>Pilot </a:t>
            </a:r>
            <a:r>
              <a:rPr lang="de-DE" dirty="0" err="1" smtClean="0">
                <a:solidFill>
                  <a:srgbClr val="0D8B9F"/>
                </a:solidFill>
              </a:rPr>
              <a:t>operations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hopefully</a:t>
            </a:r>
            <a:r>
              <a:rPr lang="de-DE" dirty="0" smtClean="0"/>
              <a:t> </a:t>
            </a:r>
            <a:r>
              <a:rPr lang="de-DE" dirty="0" err="1" smtClean="0"/>
              <a:t>start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summer</a:t>
            </a:r>
            <a:r>
              <a:rPr lang="de-DE" dirty="0" smtClean="0"/>
              <a:t> 2015.</a:t>
            </a:r>
          </a:p>
          <a:p>
            <a:endParaRPr lang="de-DE" dirty="0"/>
          </a:p>
          <a:p>
            <a:r>
              <a:rPr lang="de-DE" dirty="0" smtClean="0"/>
              <a:t>GNTB </a:t>
            </a:r>
            <a:r>
              <a:rPr lang="de-DE" dirty="0" err="1" smtClean="0"/>
              <a:t>functionality</a:t>
            </a:r>
            <a:r>
              <a:rPr lang="de-DE" dirty="0" smtClean="0"/>
              <a:t> </a:t>
            </a:r>
            <a:r>
              <a:rPr lang="de-DE" dirty="0" err="1" smtClean="0"/>
              <a:t>may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interesting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cases</a:t>
            </a:r>
            <a:r>
              <a:rPr lang="de-DE" dirty="0" smtClean="0"/>
              <a:t>, e.g., rapid </a:t>
            </a:r>
            <a:r>
              <a:rPr lang="de-DE" dirty="0" err="1" smtClean="0"/>
              <a:t>provisioning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Shibboleth</a:t>
            </a:r>
            <a:r>
              <a:rPr lang="de-DE" dirty="0" smtClean="0"/>
              <a:t> </a:t>
            </a:r>
            <a:r>
              <a:rPr lang="de-DE" dirty="0" err="1" smtClean="0"/>
              <a:t>testbeds</a:t>
            </a:r>
            <a:r>
              <a:rPr lang="de-DE" dirty="0" smtClean="0"/>
              <a:t> (</a:t>
            </a:r>
            <a:r>
              <a:rPr lang="de-DE" dirty="0" err="1" smtClean="0"/>
              <a:t>suggested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Moonshot</a:t>
            </a:r>
            <a:r>
              <a:rPr lang="de-DE" dirty="0" smtClean="0"/>
              <a:t> </a:t>
            </a:r>
            <a:r>
              <a:rPr lang="de-DE" dirty="0" err="1" smtClean="0"/>
              <a:t>developers</a:t>
            </a:r>
            <a:r>
              <a:rPr lang="de-DE" dirty="0" smtClean="0"/>
              <a:t>).</a:t>
            </a:r>
          </a:p>
          <a:p>
            <a:endParaRPr lang="de-DE" dirty="0"/>
          </a:p>
          <a:p>
            <a:r>
              <a:rPr lang="de-DE" dirty="0" smtClean="0"/>
              <a:t>GNTB </a:t>
            </a:r>
            <a:r>
              <a:rPr lang="de-DE" dirty="0" err="1" smtClean="0"/>
              <a:t>includes</a:t>
            </a:r>
            <a:r>
              <a:rPr lang="de-DE" dirty="0" smtClean="0"/>
              <a:t>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r>
              <a:rPr lang="de-DE" dirty="0" smtClean="0"/>
              <a:t>, such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>
                <a:solidFill>
                  <a:srgbClr val="0D8B9F"/>
                </a:solidFill>
              </a:rPr>
              <a:t>AccountChooser</a:t>
            </a:r>
            <a:r>
              <a:rPr lang="de-DE" dirty="0" smtClean="0">
                <a:solidFill>
                  <a:srgbClr val="0D8B9F"/>
                </a:solidFill>
              </a:rPr>
              <a:t> </a:t>
            </a:r>
            <a:r>
              <a:rPr lang="de-DE" dirty="0" err="1" smtClean="0">
                <a:solidFill>
                  <a:srgbClr val="0D8B9F"/>
                </a:solidFill>
              </a:rPr>
              <a:t>functionality</a:t>
            </a:r>
            <a:r>
              <a:rPr lang="de-DE" dirty="0" smtClean="0"/>
              <a:t>. </a:t>
            </a:r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check out </a:t>
            </a:r>
            <a:r>
              <a:rPr lang="de-DE" dirty="0" err="1" smtClean="0"/>
              <a:t>the</a:t>
            </a:r>
            <a:r>
              <a:rPr lang="de-DE" dirty="0" smtClean="0"/>
              <a:t> GNTB </a:t>
            </a:r>
            <a:r>
              <a:rPr lang="de-DE" dirty="0" err="1" smtClean="0"/>
              <a:t>documents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details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260350"/>
            <a:ext cx="60356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3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GB" kern="0" dirty="0" smtClean="0"/>
              <a:t>The GNTB project</a:t>
            </a:r>
            <a:endParaRPr lang="en-GB" kern="0" dirty="0" smtClean="0"/>
          </a:p>
        </p:txBody>
      </p:sp>
    </p:spTree>
    <p:extLst>
      <p:ext uri="{BB962C8B-B14F-4D97-AF65-F5344CB8AC3E}">
        <p14:creationId xmlns:p14="http://schemas.microsoft.com/office/powerpoint/2010/main" val="2262468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-29797" y="116632"/>
            <a:ext cx="9144000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GB" sz="2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For more </a:t>
            </a:r>
            <a:r>
              <a:rPr lang="en-GB" sz="2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details, please see the documents published on </a:t>
            </a:r>
            <a:r>
              <a:rPr lang="en-GB" sz="2800" dirty="0" err="1" smtClean="0">
                <a:solidFill>
                  <a:srgbClr val="FFFF00"/>
                </a:solidFill>
                <a:latin typeface="Arial" charset="0"/>
                <a:cs typeface="Arial" charset="0"/>
              </a:rPr>
              <a:t>TrustBroker’s</a:t>
            </a:r>
            <a:r>
              <a:rPr lang="en-GB" sz="2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en-GB" sz="2800" dirty="0" err="1" smtClean="0">
                <a:solidFill>
                  <a:srgbClr val="FFFF00"/>
                </a:solidFill>
                <a:latin typeface="Arial" charset="0"/>
                <a:cs typeface="Arial" charset="0"/>
              </a:rPr>
              <a:t>G</a:t>
            </a:r>
            <a:r>
              <a:rPr lang="en-GB" sz="2800" dirty="0" err="1" smtClean="0">
                <a:solidFill>
                  <a:srgbClr val="FFFF00"/>
                </a:solidFill>
                <a:latin typeface="Arial" charset="0"/>
                <a:cs typeface="Arial" charset="0"/>
              </a:rPr>
              <a:t>éant</a:t>
            </a:r>
            <a:r>
              <a:rPr lang="en-GB" sz="2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 Intranet website:</a:t>
            </a:r>
          </a:p>
          <a:p>
            <a:pPr algn="ctr"/>
            <a:endParaRPr lang="en-GB" sz="1400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algn="ctr"/>
            <a:r>
              <a:rPr lang="en-GB" sz="2800" u="sng" dirty="0" smtClean="0">
                <a:solidFill>
                  <a:srgbClr val="E0C300"/>
                </a:solidFill>
                <a:hlinkClick r:id="rId2"/>
              </a:rPr>
              <a:t>https://intranet.geant.net/JRA0/GEANT-TrustBroker</a:t>
            </a:r>
            <a:endParaRPr lang="en-GB" sz="2800" dirty="0" smtClean="0">
              <a:solidFill>
                <a:srgbClr val="E0C300"/>
              </a:solidFill>
              <a:latin typeface="Arial" charset="0"/>
              <a:cs typeface="Arial" charset="0"/>
            </a:endParaRPr>
          </a:p>
          <a:p>
            <a:pPr algn="ctr"/>
            <a:endParaRPr lang="en-GB" sz="3600" dirty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algn="ctr"/>
            <a:r>
              <a:rPr lang="en-GB" sz="2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To contact the project team, please email</a:t>
            </a:r>
          </a:p>
          <a:p>
            <a:pPr algn="ctr"/>
            <a:endParaRPr lang="en-GB" sz="1400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  <a:p>
            <a:pPr algn="ctr"/>
            <a:r>
              <a:rPr lang="en-GB" sz="2800" dirty="0" smtClean="0">
                <a:solidFill>
                  <a:srgbClr val="FFFF00"/>
                </a:solidFill>
                <a:latin typeface="Arial" charset="0"/>
                <a:cs typeface="Arial" charset="0"/>
                <a:hlinkClick r:id="rId3"/>
              </a:rPr>
              <a:t>geant</a:t>
            </a:r>
            <a:r>
              <a:rPr lang="en-GB" sz="2800" dirty="0" smtClean="0">
                <a:solidFill>
                  <a:srgbClr val="FFFF00"/>
                </a:solidFill>
                <a:latin typeface="Arial" charset="0"/>
                <a:cs typeface="Arial" charset="0"/>
                <a:hlinkClick r:id="rId3"/>
              </a:rPr>
              <a:t>-trustbroker@lists.lrz.de</a:t>
            </a:r>
            <a:endParaRPr lang="en-GB" sz="2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GÉANT_template_2013">
  <a:themeElements>
    <a:clrScheme name="">
      <a:dk1>
        <a:srgbClr val="074359"/>
      </a:dk1>
      <a:lt1>
        <a:srgbClr val="FFFFFF"/>
      </a:lt1>
      <a:dk2>
        <a:srgbClr val="FFFFFF"/>
      </a:dk2>
      <a:lt2>
        <a:srgbClr val="0D8B9F"/>
      </a:lt2>
      <a:accent1>
        <a:srgbClr val="00899F"/>
      </a:accent1>
      <a:accent2>
        <a:srgbClr val="E0C300"/>
      </a:accent2>
      <a:accent3>
        <a:srgbClr val="FFFFFF"/>
      </a:accent3>
      <a:accent4>
        <a:srgbClr val="05384B"/>
      </a:accent4>
      <a:accent5>
        <a:srgbClr val="AAC4CD"/>
      </a:accent5>
      <a:accent6>
        <a:srgbClr val="CBB000"/>
      </a:accent6>
      <a:hlink>
        <a:srgbClr val="EE5019"/>
      </a:hlink>
      <a:folHlink>
        <a:srgbClr val="BFDD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59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59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ce05e40-4bba-48f3-9290-882e2b438b17">GN3PLUS13-586-3</_dlc_DocId>
    <_dlc_DocIdUrl xmlns="cce05e40-4bba-48f3-9290-882e2b438b17">
      <Url>https://intranet.geant.net/NA2/T1/_layouts/15/DocIdRedir.aspx?ID=GN3PLUS13-586-3</Url>
      <Description>GN3PLUS13-586-3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C9570B811C4640B8910C04508BBD8A" ma:contentTypeVersion="0" ma:contentTypeDescription="Create a new document." ma:contentTypeScope="" ma:versionID="4768530f03c2689177e2a653e14888ca">
  <xsd:schema xmlns:xsd="http://www.w3.org/2001/XMLSchema" xmlns:xs="http://www.w3.org/2001/XMLSchema" xmlns:p="http://schemas.microsoft.com/office/2006/metadata/properties" xmlns:ns2="cce05e40-4bba-48f3-9290-882e2b438b17" targetNamespace="http://schemas.microsoft.com/office/2006/metadata/properties" ma:root="true" ma:fieldsID="d65d8df6abf408865e62a256826e3d3b" ns2:_="">
    <xsd:import namespace="cce05e40-4bba-48f3-9290-882e2b438b1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05e40-4bba-48f3-9290-882e2b438b1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794C485-770E-4808-9A3A-E644B5019C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4728AE-9CE2-47CF-B5B2-7DEAEEAC2EE6}">
  <ds:schemaRefs>
    <ds:schemaRef ds:uri="http://purl.org/dc/terms/"/>
    <ds:schemaRef ds:uri="cce05e40-4bba-48f3-9290-882e2b438b1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483DE5F-EFB4-429A-B3E3-783C095FA4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e05e40-4bba-48f3-9290-882e2b438b1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07BEB50-AFED-4E57-841B-A35FCAC5E2B1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GÉANT GN3plus template</Template>
  <TotalTime>1549</TotalTime>
  <Words>225</Words>
  <Application>Microsoft Macintosh PowerPoint</Application>
  <PresentationFormat>On-screen Show (4:3)</PresentationFormat>
  <Paragraphs>60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GÉANT_template_2013</vt:lpstr>
      <vt:lpstr>Géant-TrustBroker  project overview</vt:lpstr>
      <vt:lpstr>Géant-TrustBroker [GNTB]:  The basic idea</vt:lpstr>
      <vt:lpstr>Background:  Where are we today without GNTB?</vt:lpstr>
      <vt:lpstr>PowerPoint Presentation</vt:lpstr>
      <vt:lpstr>PowerPoint Presentation</vt:lpstr>
      <vt:lpstr>PowerPoint Presentation</vt:lpstr>
    </vt:vector>
  </TitlesOfParts>
  <Company>Leibniz-Rechenzentrum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About GÉANT  </dc:title>
  <dc:creator>Pöhn, Daniela</dc:creator>
  <cp:lastModifiedBy>Wolfgang Hommel</cp:lastModifiedBy>
  <cp:revision>37</cp:revision>
  <dcterms:created xsi:type="dcterms:W3CDTF">2014-01-21T09:46:03Z</dcterms:created>
  <dcterms:modified xsi:type="dcterms:W3CDTF">2014-01-22T13:45:24Z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ctivity">
    <vt:lpwstr>NA2</vt:lpwstr>
  </property>
  <property fmtid="{D5CDD505-2E9C-101B-9397-08002B2CF9AE}" pid="3" name="Sub-Task">
    <vt:lpwstr/>
  </property>
  <property fmtid="{D5CDD505-2E9C-101B-9397-08002B2CF9AE}" pid="4" name="DocumentComment">
    <vt:lpwstr>A generic set of slides offered as a toolkit to project participants, from which to create individual presentations</vt:lpwstr>
  </property>
  <property fmtid="{D5CDD505-2E9C-101B-9397-08002B2CF9AE}" pid="5" name="ContentType">
    <vt:lpwstr>Geant Activity Documents</vt:lpwstr>
  </property>
  <property fmtid="{D5CDD505-2E9C-101B-9397-08002B2CF9AE}" pid="6" name="Task">
    <vt:lpwstr>Task4</vt:lpwstr>
  </property>
  <property fmtid="{D5CDD505-2E9C-101B-9397-08002B2CF9AE}" pid="7" name="ActivityDocumentType">
    <vt:lpwstr>Presentation</vt:lpwstr>
  </property>
  <property fmtid="{D5CDD505-2E9C-101B-9397-08002B2CF9AE}" pid="8" name="_dlc_DocIdItemGuid">
    <vt:lpwstr>6e48d23d-9b38-4e6c-96ed-c3a4e3263f63</vt:lpwstr>
  </property>
  <property fmtid="{D5CDD505-2E9C-101B-9397-08002B2CF9AE}" pid="9" name="ContentTypeId">
    <vt:lpwstr>0x01010070C9570B811C4640B8910C04508BBD8A</vt:lpwstr>
  </property>
</Properties>
</file>